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77" r:id="rId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779" autoAdjust="0"/>
    <p:restoredTop sz="80462" autoAdjust="0"/>
  </p:normalViewPr>
  <p:slideViewPr>
    <p:cSldViewPr>
      <p:cViewPr>
        <p:scale>
          <a:sx n="87" d="100"/>
          <a:sy n="87" d="100"/>
        </p:scale>
        <p:origin x="-142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7161D-EE3A-4B54-9794-0685B2E5777D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E430-9509-4A00-BD31-4F6EDA053A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883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C6012-4D05-234C-8D94-2ABFA14636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55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22E8-6C20-4250-8FE5-64B3A0490567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2CC4-2C40-4C38-A182-9E1076087F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538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22E8-6C20-4250-8FE5-64B3A0490567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2CC4-2C40-4C38-A182-9E1076087F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29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22E8-6C20-4250-8FE5-64B3A0490567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2CC4-2C40-4C38-A182-9E1076087F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865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"/>
            <a:ext cx="9143428" cy="6857571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5796136" y="4797152"/>
            <a:ext cx="3168352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63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22E8-6C20-4250-8FE5-64B3A0490567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2CC4-2C40-4C38-A182-9E1076087F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829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22E8-6C20-4250-8FE5-64B3A0490567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2CC4-2C40-4C38-A182-9E1076087F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76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22E8-6C20-4250-8FE5-64B3A0490567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2CC4-2C40-4C38-A182-9E1076087F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549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22E8-6C20-4250-8FE5-64B3A0490567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2CC4-2C40-4C38-A182-9E1076087F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36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22E8-6C20-4250-8FE5-64B3A0490567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2CC4-2C40-4C38-A182-9E1076087F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59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22E8-6C20-4250-8FE5-64B3A0490567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2CC4-2C40-4C38-A182-9E1076087F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859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22E8-6C20-4250-8FE5-64B3A0490567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2CC4-2C40-4C38-A182-9E1076087F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00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22E8-6C20-4250-8FE5-64B3A0490567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2CC4-2C40-4C38-A182-9E1076087F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321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E22E8-6C20-4250-8FE5-64B3A0490567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F2CC4-2C40-4C38-A182-9E1076087F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42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https://www.myjobscotland.gov.uk/sites/default/files/organisations/WELLogoSmall.png" TargetMode="External"/><Relationship Id="rId9" Type="http://schemas.microsoft.com/office/2007/relationships/hdphoto" Target="../media/hdphoto2.wdp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>
            <a:off x="1719372" y="908720"/>
            <a:ext cx="6669052" cy="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AutoShape 3"/>
          <p:cNvSpPr>
            <a:spLocks noChangeArrowheads="1"/>
          </p:cNvSpPr>
          <p:nvPr/>
        </p:nvSpPr>
        <p:spPr bwMode="auto">
          <a:xfrm>
            <a:off x="4922684" y="78990"/>
            <a:ext cx="3442572" cy="7303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algn="in">
            <a:solidFill>
              <a:srgbClr val="F6D4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9CCFF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5" descr="Image result for west lothian council logo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28"/>
          <a:stretch>
            <a:fillRect/>
          </a:stretch>
        </p:blipFill>
        <p:spPr bwMode="auto">
          <a:xfrm>
            <a:off x="7676331" y="177799"/>
            <a:ext cx="574675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495" y="184429"/>
            <a:ext cx="566737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79189"/>
            <a:ext cx="4603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 rot="16200000">
            <a:off x="-1158081" y="3450244"/>
            <a:ext cx="3860413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300" b="1" dirty="0" smtClean="0">
                <a:latin typeface="+mj-lt"/>
              </a:rPr>
              <a:t>Using SWAY alongside </a:t>
            </a:r>
            <a:r>
              <a:rPr lang="en-GB" sz="2300" b="1" dirty="0" err="1" smtClean="0">
                <a:latin typeface="+mj-lt"/>
              </a:rPr>
              <a:t>Taskboards</a:t>
            </a:r>
            <a:endParaRPr lang="en-GB" sz="2300" dirty="0">
              <a:solidFill>
                <a:srgbClr val="0070C0"/>
              </a:solidFill>
              <a:latin typeface="+mj-lt"/>
            </a:endParaRPr>
          </a:p>
          <a:p>
            <a:pPr algn="ctr"/>
            <a:endParaRPr lang="en-GB" sz="200" dirty="0"/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1547664" y="317228"/>
            <a:ext cx="337502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Greenrigg </a:t>
            </a:r>
            <a:r>
              <a:rPr lang="en-GB" altLang="en-US" b="1" dirty="0" smtClean="0">
                <a:latin typeface="+mj-lt"/>
                <a:ea typeface="Calibri" pitchFamily="34" charset="0"/>
                <a:cs typeface="Times New Roman" pitchFamily="18" charset="0"/>
              </a:rPr>
              <a:t>Primary School</a:t>
            </a: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29434" y="3424354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endParaRPr lang="en-GB" dirty="0"/>
          </a:p>
        </p:txBody>
      </p:sp>
      <p:pic>
        <p:nvPicPr>
          <p:cNvPr id="32" name="Picture 31" descr="SportScotland Silver Award Ico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7322"/>
            <a:ext cx="799465" cy="5797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" name="Group 33"/>
          <p:cNvGrpSpPr/>
          <p:nvPr/>
        </p:nvGrpSpPr>
        <p:grpSpPr>
          <a:xfrm>
            <a:off x="-9836" y="44624"/>
            <a:ext cx="1729208" cy="1757220"/>
            <a:chOff x="0" y="15596"/>
            <a:chExt cx="2700808" cy="2743782"/>
          </a:xfrm>
        </p:grpSpPr>
        <p:sp>
          <p:nvSpPr>
            <p:cNvPr id="35" name="Rectangle 34"/>
            <p:cNvSpPr/>
            <p:nvPr/>
          </p:nvSpPr>
          <p:spPr>
            <a:xfrm>
              <a:off x="272500" y="260647"/>
              <a:ext cx="1995244" cy="223224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4815" b="84480" l="10935" r="8659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08" t="14256" r="13599" b="11249"/>
            <a:stretch/>
          </p:blipFill>
          <p:spPr bwMode="auto">
            <a:xfrm>
              <a:off x="324092" y="474411"/>
              <a:ext cx="1944626" cy="1921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979" b="73898" l="32099" r="66490">
                          <a14:foregroundMark x1="39683" y1="39859" x2="39683" y2="39859"/>
                          <a14:foregroundMark x1="35097" y1="38624" x2="35097" y2="38624"/>
                          <a14:foregroundMark x1="41799" y1="39153" x2="41799" y2="39153"/>
                          <a14:foregroundMark x1="44974" y1="39153" x2="44974" y2="39153"/>
                          <a14:foregroundMark x1="48854" y1="39859" x2="48854" y2="39859"/>
                          <a14:foregroundMark x1="53263" y1="40564" x2="53263" y2="40564"/>
                          <a14:foregroundMark x1="56790" y1="40564" x2="56790" y2="40564"/>
                          <a14:foregroundMark x1="63139" y1="40564" x2="63139" y2="40564"/>
                          <a14:foregroundMark x1="49735" y1="61023" x2="49735" y2="61023"/>
                          <a14:foregroundMark x1="41446" y1="61905" x2="41446" y2="61905"/>
                          <a14:foregroundMark x1="37566" y1="63139" x2="37566" y2="63139"/>
                          <a14:foregroundMark x1="51323" y1="63139" x2="51323" y2="63139"/>
                          <a14:foregroundMark x1="54850" y1="63139" x2="54850" y2="63139"/>
                          <a14:foregroundMark x1="59083" y1="62963" x2="59083" y2="62963"/>
                          <a14:foregroundMark x1="58025" y1="68607" x2="58025" y2="68607"/>
                          <a14:foregroundMark x1="55908" y1="69489" x2="55908" y2="69489"/>
                          <a14:foregroundMark x1="51675" y1="70018" x2="51675" y2="70018"/>
                          <a14:foregroundMark x1="47443" y1="70018" x2="47443" y2="70018"/>
                          <a14:foregroundMark x1="39330" y1="67549" x2="39330" y2="67549"/>
                          <a14:foregroundMark x1="44092" y1="64727" x2="44092" y2="64727"/>
                          <a14:foregroundMark x1="41623" y1="67549" x2="41623" y2="67549"/>
                          <a14:backgroundMark x1="52381" y1="63139" x2="52381" y2="63139"/>
                          <a14:backgroundMark x1="55908" y1="62610" x2="55908" y2="62610"/>
                          <a14:backgroundMark x1="55026" y1="69136" x2="55026" y2="69136"/>
                          <a14:backgroundMark x1="50794" y1="69136" x2="50794" y2="69136"/>
                          <a14:backgroundMark x1="39859" y1="68783" x2="39859" y2="68783"/>
                          <a14:backgroundMark x1="38272" y1="62434" x2="38272" y2="62434"/>
                          <a14:backgroundMark x1="49206" y1="62787" x2="49206" y2="62787"/>
                          <a14:backgroundMark x1="62963" y1="41975" x2="62963" y2="41975"/>
                          <a14:backgroundMark x1="63668" y1="40035" x2="63668" y2="40035"/>
                          <a14:backgroundMark x1="49735" y1="40388" x2="49735" y2="40388"/>
                          <a14:backgroundMark x1="52910" y1="39859" x2="52910" y2="39859"/>
                          <a14:backgroundMark x1="38448" y1="39859" x2="38448" y2="39859"/>
                          <a14:backgroundMark x1="41799" y1="62434" x2="41799" y2="62434"/>
                          <a14:backgroundMark x1="56966" y1="40917" x2="56966" y2="40917"/>
                          <a14:backgroundMark x1="49912" y1="41623" x2="49912" y2="41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596"/>
              <a:ext cx="2700808" cy="2743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TextBox 19"/>
          <p:cNvSpPr txBox="1"/>
          <p:nvPr/>
        </p:nvSpPr>
        <p:spPr>
          <a:xfrm>
            <a:off x="1549354" y="1124744"/>
            <a:ext cx="6840761" cy="4847481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1400" b="1" dirty="0" smtClean="0">
                <a:solidFill>
                  <a:srgbClr val="0070C0"/>
                </a:solidFill>
              </a:rPr>
              <a:t>Dear Parent/Carer, </a:t>
            </a:r>
          </a:p>
          <a:p>
            <a:pPr algn="just"/>
            <a:endParaRPr lang="en-GB" sz="1400" b="1" dirty="0">
              <a:solidFill>
                <a:srgbClr val="0070C0"/>
              </a:solidFill>
            </a:endParaRPr>
          </a:p>
          <a:p>
            <a:pPr algn="just"/>
            <a:r>
              <a:rPr lang="en-GB" sz="1400" b="1" dirty="0" smtClean="0">
                <a:solidFill>
                  <a:srgbClr val="0070C0"/>
                </a:solidFill>
              </a:rPr>
              <a:t>We are delighted to bring you our first </a:t>
            </a:r>
            <a:r>
              <a:rPr lang="en-GB" sz="1400" b="1" dirty="0">
                <a:solidFill>
                  <a:srgbClr val="0070C0"/>
                </a:solidFill>
              </a:rPr>
              <a:t>t</a:t>
            </a:r>
            <a:r>
              <a:rPr lang="en-GB" sz="1400" b="1" dirty="0" smtClean="0">
                <a:solidFill>
                  <a:srgbClr val="0070C0"/>
                </a:solidFill>
              </a:rPr>
              <a:t>each SWAY. </a:t>
            </a:r>
          </a:p>
          <a:p>
            <a:pPr algn="just"/>
            <a:endParaRPr lang="en-GB" sz="1400" b="1" dirty="0">
              <a:solidFill>
                <a:srgbClr val="0070C0"/>
              </a:solidFill>
            </a:endParaRPr>
          </a:p>
          <a:p>
            <a:pPr algn="just"/>
            <a:r>
              <a:rPr lang="en-GB" sz="1400" b="1" dirty="0" smtClean="0">
                <a:solidFill>
                  <a:srgbClr val="0070C0"/>
                </a:solidFill>
              </a:rPr>
              <a:t>Our P 1 to 3 teachers have been working behind the scenes to trial this and are keen to receive your feedback.   </a:t>
            </a:r>
          </a:p>
          <a:p>
            <a:pPr algn="just"/>
            <a:endParaRPr lang="en-GB" sz="1400" b="1" dirty="0">
              <a:solidFill>
                <a:srgbClr val="0070C0"/>
              </a:solidFill>
            </a:endParaRPr>
          </a:p>
          <a:p>
            <a:pPr algn="just"/>
            <a:r>
              <a:rPr lang="en-GB" sz="1400" b="1" dirty="0" smtClean="0">
                <a:solidFill>
                  <a:srgbClr val="0070C0"/>
                </a:solidFill>
              </a:rPr>
              <a:t>On a Monday a SWAY link will be sent to your email from the P 1 to 3 teachers through groupcall. You can click the link and access this from your phone/computer.   You do not require a GLOW login.  The children can respond, with your support, using your phone/computer to the forms link at the end of the SWAY.</a:t>
            </a:r>
          </a:p>
          <a:p>
            <a:pPr algn="just"/>
            <a:endParaRPr lang="en-GB" sz="1400" b="1" dirty="0">
              <a:solidFill>
                <a:srgbClr val="0070C0"/>
              </a:solidFill>
            </a:endParaRPr>
          </a:p>
          <a:p>
            <a:pPr algn="just"/>
            <a:r>
              <a:rPr lang="en-GB" sz="1400" b="1" dirty="0" smtClean="0">
                <a:solidFill>
                  <a:srgbClr val="0070C0"/>
                </a:solidFill>
              </a:rPr>
              <a:t>On a Wednesday a normal task board will be uploaded.   The teachers will respond to the feedback from the forms in the next SWAY to give a ‘shout out’ to the work that is being submitted (If you can through the forms). If you cannot please complete within the Learning at home jotter or share on </a:t>
            </a:r>
            <a:r>
              <a:rPr lang="en-GB" sz="1400" b="1" dirty="0" smtClean="0">
                <a:solidFill>
                  <a:srgbClr val="FF0000"/>
                </a:solidFill>
              </a:rPr>
              <a:t>#</a:t>
            </a:r>
            <a:r>
              <a:rPr lang="en-GB" sz="1400" b="1" dirty="0" err="1" smtClean="0">
                <a:solidFill>
                  <a:srgbClr val="FF0000"/>
                </a:solidFill>
              </a:rPr>
              <a:t>greenrigglearningathome</a:t>
            </a:r>
            <a:endParaRPr lang="en-GB" sz="1400" b="1" dirty="0" smtClean="0">
              <a:solidFill>
                <a:srgbClr val="FF0000"/>
              </a:solidFill>
            </a:endParaRPr>
          </a:p>
          <a:p>
            <a:pPr algn="just"/>
            <a:endParaRPr lang="en-GB" sz="1400" b="1" dirty="0">
              <a:solidFill>
                <a:srgbClr val="0070C0"/>
              </a:solidFill>
            </a:endParaRPr>
          </a:p>
          <a:p>
            <a:pPr algn="just"/>
            <a:r>
              <a:rPr lang="en-GB" sz="1400" b="1" dirty="0" smtClean="0">
                <a:solidFill>
                  <a:srgbClr val="0070C0"/>
                </a:solidFill>
              </a:rPr>
              <a:t>Kind Regards, </a:t>
            </a:r>
          </a:p>
          <a:p>
            <a:pPr algn="just"/>
            <a:endParaRPr lang="en-GB" sz="1400" b="1" dirty="0" smtClean="0">
              <a:solidFill>
                <a:srgbClr val="0070C0"/>
              </a:solidFill>
            </a:endParaRPr>
          </a:p>
          <a:p>
            <a:pPr algn="just"/>
            <a:r>
              <a:rPr lang="en-GB" sz="1400" b="1" dirty="0" smtClean="0">
                <a:solidFill>
                  <a:srgbClr val="0070C0"/>
                </a:solidFill>
              </a:rPr>
              <a:t>Mr Barrowman </a:t>
            </a:r>
          </a:p>
          <a:p>
            <a:pPr algn="just"/>
            <a:r>
              <a:rPr lang="en-GB" sz="1400" b="1" dirty="0" smtClean="0">
                <a:solidFill>
                  <a:srgbClr val="0070C0"/>
                </a:solidFill>
              </a:rPr>
              <a:t>Head Teacher </a:t>
            </a:r>
          </a:p>
          <a:p>
            <a:pPr algn="just"/>
            <a:endParaRPr lang="en-GB" sz="1500" b="1" dirty="0">
              <a:solidFill>
                <a:srgbClr val="0070C0"/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00964" y="4632002"/>
            <a:ext cx="4968552" cy="1163947"/>
            <a:chOff x="-9836" y="1935536"/>
            <a:chExt cx="9742714" cy="2093666"/>
          </a:xfrm>
        </p:grpSpPr>
        <p:grpSp>
          <p:nvGrpSpPr>
            <p:cNvPr id="4" name="Group 3"/>
            <p:cNvGrpSpPr/>
            <p:nvPr/>
          </p:nvGrpSpPr>
          <p:grpSpPr>
            <a:xfrm>
              <a:off x="-9836" y="1935536"/>
              <a:ext cx="9742714" cy="2093666"/>
              <a:chOff x="-9836" y="1935536"/>
              <a:chExt cx="9742714" cy="2093666"/>
            </a:xfrm>
          </p:grpSpPr>
          <p:pic>
            <p:nvPicPr>
              <p:cNvPr id="25" name="Picture 3"/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68" t="8672" r="9822" b="60798"/>
              <a:stretch/>
            </p:blipFill>
            <p:spPr bwMode="auto">
              <a:xfrm>
                <a:off x="-9836" y="1935536"/>
                <a:ext cx="9742714" cy="2093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Rectangle 2"/>
              <p:cNvSpPr/>
              <p:nvPr/>
            </p:nvSpPr>
            <p:spPr>
              <a:xfrm>
                <a:off x="5053898" y="3140968"/>
                <a:ext cx="3694566" cy="8882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8390115" y="3375696"/>
              <a:ext cx="1080120" cy="6293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487" y="5559714"/>
            <a:ext cx="1870173" cy="86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9" t="55125" r="66230" b="19942"/>
          <a:stretch/>
        </p:blipFill>
        <p:spPr bwMode="auto">
          <a:xfrm>
            <a:off x="5475788" y="5770961"/>
            <a:ext cx="1286200" cy="88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C:\Users\paul.barrowman\Desktop\Downloads\Clipart-Email-204430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52736"/>
            <a:ext cx="1784314" cy="89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90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s xmlns="77d1903f-4734-48d6-97c5-162b08240810" xsi:nil="true"/>
    <Self_Registration_Enabled xmlns="77d1903f-4734-48d6-97c5-162b08240810" xsi:nil="true"/>
    <Has_Leaders_Only_SectionGroup xmlns="77d1903f-4734-48d6-97c5-162b08240810" xsi:nil="true"/>
    <Leaders xmlns="77d1903f-4734-48d6-97c5-162b08240810">
      <UserInfo>
        <DisplayName/>
        <AccountId xsi:nil="true"/>
        <AccountType/>
      </UserInfo>
    </Leaders>
    <Math_Settings xmlns="77d1903f-4734-48d6-97c5-162b08240810" xsi:nil="true"/>
    <Invited_Members xmlns="77d1903f-4734-48d6-97c5-162b08240810" xsi:nil="true"/>
    <FolderType xmlns="77d1903f-4734-48d6-97c5-162b08240810" xsi:nil="true"/>
    <LMS_Mappings xmlns="77d1903f-4734-48d6-97c5-162b08240810" xsi:nil="true"/>
    <CultureName xmlns="77d1903f-4734-48d6-97c5-162b08240810" xsi:nil="true"/>
    <Owner xmlns="77d1903f-4734-48d6-97c5-162b08240810">
      <UserInfo>
        <DisplayName/>
        <AccountId xsi:nil="true"/>
        <AccountType/>
      </UserInfo>
    </Owner>
    <DefaultSectionNames xmlns="77d1903f-4734-48d6-97c5-162b08240810" xsi:nil="true"/>
    <Is_Collaboration_Space_Locked xmlns="77d1903f-4734-48d6-97c5-162b08240810" xsi:nil="true"/>
    <Invited_Leaders xmlns="77d1903f-4734-48d6-97c5-162b08240810" xsi:nil="true"/>
    <IsNotebookLocked xmlns="77d1903f-4734-48d6-97c5-162b08240810" xsi:nil="true"/>
    <NotebookType xmlns="77d1903f-4734-48d6-97c5-162b08240810" xsi:nil="true"/>
    <Distribution_Groups xmlns="77d1903f-4734-48d6-97c5-162b08240810" xsi:nil="true"/>
    <Members xmlns="77d1903f-4734-48d6-97c5-162b08240810">
      <UserInfo>
        <DisplayName/>
        <AccountId xsi:nil="true"/>
        <AccountType/>
      </UserInfo>
    </Members>
    <Member_Groups xmlns="77d1903f-4734-48d6-97c5-162b08240810">
      <UserInfo>
        <DisplayName/>
        <AccountId xsi:nil="true"/>
        <AccountType/>
      </UserInfo>
    </Member_Groups>
    <AppVersion xmlns="77d1903f-4734-48d6-97c5-162b08240810" xsi:nil="true"/>
    <TeamsChannelId xmlns="77d1903f-4734-48d6-97c5-162b0824081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DF13FB1EA122449D7385533FF23F2B" ma:contentTypeVersion="28" ma:contentTypeDescription="Create a new document." ma:contentTypeScope="" ma:versionID="d58ac8467918b31b47cdf373a171765b">
  <xsd:schema xmlns:xsd="http://www.w3.org/2001/XMLSchema" xmlns:xs="http://www.w3.org/2001/XMLSchema" xmlns:p="http://schemas.microsoft.com/office/2006/metadata/properties" xmlns:ns2="77d1903f-4734-48d6-97c5-162b08240810" targetNamespace="http://schemas.microsoft.com/office/2006/metadata/properties" ma:root="true" ma:fieldsID="26efc899a694d0c38241cfb460aa8285" ns2:_="">
    <xsd:import namespace="77d1903f-4734-48d6-97c5-162b08240810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d1903f-4734-48d6-97c5-162b08240810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Location" ma:index="32" nillable="true" ma:displayName="Location" ma:internalName="MediaServiceLocation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7FB5FD-F86C-4743-A34D-D660C9752F80}">
  <ds:schemaRefs>
    <ds:schemaRef ds:uri="http://purl.org/dc/elements/1.1/"/>
    <ds:schemaRef ds:uri="http://schemas.openxmlformats.org/package/2006/metadata/core-properties"/>
    <ds:schemaRef ds:uri="http://www.w3.org/XML/1998/namespace"/>
    <ds:schemaRef ds:uri="77d1903f-4734-48d6-97c5-162b08240810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ADAA516-C03D-45EB-AF98-6C1F5070B7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d1903f-4734-48d6-97c5-162b082408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8570F9-D01E-4B2D-85EC-EE44623F13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4718</TotalTime>
  <Words>181</Words>
  <Application>Microsoft Office PowerPoint</Application>
  <PresentationFormat>On-screen Show (4:3)</PresentationFormat>
  <Paragraphs>17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Barrowman</dc:creator>
  <cp:lastModifiedBy>Paul Barrowman</cp:lastModifiedBy>
  <cp:revision>87</cp:revision>
  <cp:lastPrinted>2020-02-18T08:37:27Z</cp:lastPrinted>
  <dcterms:created xsi:type="dcterms:W3CDTF">2018-08-16T14:08:01Z</dcterms:created>
  <dcterms:modified xsi:type="dcterms:W3CDTF">2020-05-06T10:56:43Z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0x01010054DF13FB1EA122449D7385533FF23F2B</vt:lpwstr>
  </property>
</Properties>
</file>